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Segoe UI" panose="020B0502040204020203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65" autoAdjust="0"/>
    <p:restoredTop sz="95226" autoAdjust="0"/>
  </p:normalViewPr>
  <p:slideViewPr>
    <p:cSldViewPr>
      <p:cViewPr varScale="1">
        <p:scale>
          <a:sx n="55" d="100"/>
          <a:sy n="55" d="100"/>
        </p:scale>
        <p:origin x="3120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hyperlink" Target="mailto:Ce.ahmedkamal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509613" y="-2923653"/>
            <a:ext cx="2322021" cy="8698392"/>
            <a:chOff x="0" y="-28575"/>
            <a:chExt cx="832160" cy="311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7075" cy="3088732"/>
            </a:xfrm>
            <a:custGeom>
              <a:avLst/>
              <a:gdLst/>
              <a:ahLst/>
              <a:cxnLst/>
              <a:rect l="l" t="t" r="r" b="b"/>
              <a:pathLst>
                <a:path w="832160" h="3088732">
                  <a:moveTo>
                    <a:pt x="0" y="0"/>
                  </a:moveTo>
                  <a:lnTo>
                    <a:pt x="832160" y="0"/>
                  </a:lnTo>
                  <a:lnTo>
                    <a:pt x="832160" y="3088732"/>
                  </a:lnTo>
                  <a:lnTo>
                    <a:pt x="0" y="3088732"/>
                  </a:lnTo>
                  <a:close/>
                </a:path>
              </a:pathLst>
            </a:custGeom>
            <a:solidFill>
              <a:srgbClr val="072E62">
                <a:alpha val="8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32160" cy="3117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8765" y="-248729"/>
            <a:ext cx="3408481" cy="11506439"/>
            <a:chOff x="0" y="-28575"/>
            <a:chExt cx="1221523" cy="41236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0874" cy="3892837"/>
            </a:xfrm>
            <a:custGeom>
              <a:avLst/>
              <a:gdLst/>
              <a:ahLst/>
              <a:cxnLst/>
              <a:rect l="l" t="t" r="r" b="b"/>
              <a:pathLst>
                <a:path w="1221523" h="4095073">
                  <a:moveTo>
                    <a:pt x="0" y="0"/>
                  </a:moveTo>
                  <a:lnTo>
                    <a:pt x="1221523" y="0"/>
                  </a:lnTo>
                  <a:lnTo>
                    <a:pt x="1221523" y="4095073"/>
                  </a:lnTo>
                  <a:lnTo>
                    <a:pt x="0" y="4095073"/>
                  </a:lnTo>
                  <a:close/>
                </a:path>
              </a:pathLst>
            </a:custGeom>
            <a:solidFill>
              <a:srgbClr val="072E6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221523" cy="4123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357792" y="2789591"/>
            <a:ext cx="268969" cy="268969"/>
          </a:xfrm>
          <a:custGeom>
            <a:avLst/>
            <a:gdLst/>
            <a:ahLst/>
            <a:cxnLst/>
            <a:rect l="l" t="t" r="r" b="b"/>
            <a:pathLst>
              <a:path w="268969" h="268969">
                <a:moveTo>
                  <a:pt x="0" y="0"/>
                </a:moveTo>
                <a:lnTo>
                  <a:pt x="268969" y="0"/>
                </a:lnTo>
                <a:lnTo>
                  <a:pt x="268969" y="268969"/>
                </a:lnTo>
                <a:lnTo>
                  <a:pt x="0" y="2689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89886" y="2238001"/>
            <a:ext cx="2268000" cy="446815"/>
            <a:chOff x="0" y="0"/>
            <a:chExt cx="812800" cy="16012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160129"/>
            </a:xfrm>
            <a:custGeom>
              <a:avLst/>
              <a:gdLst/>
              <a:ahLst/>
              <a:cxnLst/>
              <a:rect l="l" t="t" r="r" b="b"/>
              <a:pathLst>
                <a:path w="812800" h="160129">
                  <a:moveTo>
                    <a:pt x="80064" y="0"/>
                  </a:moveTo>
                  <a:lnTo>
                    <a:pt x="732736" y="0"/>
                  </a:lnTo>
                  <a:cubicBezTo>
                    <a:pt x="753970" y="0"/>
                    <a:pt x="774335" y="8435"/>
                    <a:pt x="789350" y="23450"/>
                  </a:cubicBezTo>
                  <a:cubicBezTo>
                    <a:pt x="804365" y="38465"/>
                    <a:pt x="812800" y="58830"/>
                    <a:pt x="812800" y="80064"/>
                  </a:cubicBezTo>
                  <a:lnTo>
                    <a:pt x="812800" y="80064"/>
                  </a:lnTo>
                  <a:cubicBezTo>
                    <a:pt x="812800" y="101299"/>
                    <a:pt x="804365" y="121663"/>
                    <a:pt x="789350" y="136678"/>
                  </a:cubicBezTo>
                  <a:cubicBezTo>
                    <a:pt x="774335" y="151693"/>
                    <a:pt x="753970" y="160129"/>
                    <a:pt x="732736" y="160129"/>
                  </a:cubicBezTo>
                  <a:lnTo>
                    <a:pt x="80064" y="160129"/>
                  </a:lnTo>
                  <a:cubicBezTo>
                    <a:pt x="58830" y="160129"/>
                    <a:pt x="38465" y="151693"/>
                    <a:pt x="23450" y="136678"/>
                  </a:cubicBezTo>
                  <a:cubicBezTo>
                    <a:pt x="8435" y="121663"/>
                    <a:pt x="0" y="101299"/>
                    <a:pt x="0" y="80064"/>
                  </a:cubicBezTo>
                  <a:lnTo>
                    <a:pt x="0" y="80064"/>
                  </a:lnTo>
                  <a:cubicBezTo>
                    <a:pt x="0" y="58830"/>
                    <a:pt x="8435" y="38465"/>
                    <a:pt x="23450" y="23450"/>
                  </a:cubicBezTo>
                  <a:cubicBezTo>
                    <a:pt x="38465" y="8435"/>
                    <a:pt x="58830" y="0"/>
                    <a:pt x="8006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104775"/>
              <a:ext cx="812800" cy="264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99"/>
                </a:lnSpc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952730" y="2118045"/>
            <a:ext cx="2268000" cy="446815"/>
            <a:chOff x="0" y="0"/>
            <a:chExt cx="812800" cy="16012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160129"/>
            </a:xfrm>
            <a:custGeom>
              <a:avLst/>
              <a:gdLst/>
              <a:ahLst/>
              <a:cxnLst/>
              <a:rect l="l" t="t" r="r" b="b"/>
              <a:pathLst>
                <a:path w="812800" h="160129">
                  <a:moveTo>
                    <a:pt x="80064" y="0"/>
                  </a:moveTo>
                  <a:lnTo>
                    <a:pt x="732736" y="0"/>
                  </a:lnTo>
                  <a:cubicBezTo>
                    <a:pt x="753970" y="0"/>
                    <a:pt x="774335" y="8435"/>
                    <a:pt x="789350" y="23450"/>
                  </a:cubicBezTo>
                  <a:cubicBezTo>
                    <a:pt x="804365" y="38465"/>
                    <a:pt x="812800" y="58830"/>
                    <a:pt x="812800" y="80064"/>
                  </a:cubicBezTo>
                  <a:lnTo>
                    <a:pt x="812800" y="80064"/>
                  </a:lnTo>
                  <a:cubicBezTo>
                    <a:pt x="812800" y="101299"/>
                    <a:pt x="804365" y="121663"/>
                    <a:pt x="789350" y="136678"/>
                  </a:cubicBezTo>
                  <a:cubicBezTo>
                    <a:pt x="774335" y="151693"/>
                    <a:pt x="753970" y="160129"/>
                    <a:pt x="732736" y="160129"/>
                  </a:cubicBezTo>
                  <a:lnTo>
                    <a:pt x="80064" y="160129"/>
                  </a:lnTo>
                  <a:cubicBezTo>
                    <a:pt x="58830" y="160129"/>
                    <a:pt x="38465" y="151693"/>
                    <a:pt x="23450" y="136678"/>
                  </a:cubicBezTo>
                  <a:cubicBezTo>
                    <a:pt x="8435" y="121663"/>
                    <a:pt x="0" y="101299"/>
                    <a:pt x="0" y="80064"/>
                  </a:cubicBezTo>
                  <a:lnTo>
                    <a:pt x="0" y="80064"/>
                  </a:lnTo>
                  <a:cubicBezTo>
                    <a:pt x="0" y="58830"/>
                    <a:pt x="8435" y="38465"/>
                    <a:pt x="23450" y="23450"/>
                  </a:cubicBezTo>
                  <a:cubicBezTo>
                    <a:pt x="38465" y="8435"/>
                    <a:pt x="58830" y="0"/>
                    <a:pt x="80064" y="0"/>
                  </a:cubicBezTo>
                  <a:close/>
                </a:path>
              </a:pathLst>
            </a:custGeom>
            <a:solidFill>
              <a:srgbClr val="072E62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104775"/>
              <a:ext cx="812800" cy="264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99"/>
                </a:lnSpc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69170" y="3795391"/>
            <a:ext cx="2268000" cy="446815"/>
            <a:chOff x="0" y="0"/>
            <a:chExt cx="812800" cy="16012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160129"/>
            </a:xfrm>
            <a:custGeom>
              <a:avLst/>
              <a:gdLst/>
              <a:ahLst/>
              <a:cxnLst/>
              <a:rect l="l" t="t" r="r" b="b"/>
              <a:pathLst>
                <a:path w="812800" h="160129">
                  <a:moveTo>
                    <a:pt x="80064" y="0"/>
                  </a:moveTo>
                  <a:lnTo>
                    <a:pt x="732736" y="0"/>
                  </a:lnTo>
                  <a:cubicBezTo>
                    <a:pt x="753970" y="0"/>
                    <a:pt x="774335" y="8435"/>
                    <a:pt x="789350" y="23450"/>
                  </a:cubicBezTo>
                  <a:cubicBezTo>
                    <a:pt x="804365" y="38465"/>
                    <a:pt x="812800" y="58830"/>
                    <a:pt x="812800" y="80064"/>
                  </a:cubicBezTo>
                  <a:lnTo>
                    <a:pt x="812800" y="80064"/>
                  </a:lnTo>
                  <a:cubicBezTo>
                    <a:pt x="812800" y="101299"/>
                    <a:pt x="804365" y="121663"/>
                    <a:pt x="789350" y="136678"/>
                  </a:cubicBezTo>
                  <a:cubicBezTo>
                    <a:pt x="774335" y="151693"/>
                    <a:pt x="753970" y="160129"/>
                    <a:pt x="732736" y="160129"/>
                  </a:cubicBezTo>
                  <a:lnTo>
                    <a:pt x="80064" y="160129"/>
                  </a:lnTo>
                  <a:cubicBezTo>
                    <a:pt x="58830" y="160129"/>
                    <a:pt x="38465" y="151693"/>
                    <a:pt x="23450" y="136678"/>
                  </a:cubicBezTo>
                  <a:cubicBezTo>
                    <a:pt x="8435" y="121663"/>
                    <a:pt x="0" y="101299"/>
                    <a:pt x="0" y="80064"/>
                  </a:cubicBezTo>
                  <a:lnTo>
                    <a:pt x="0" y="80064"/>
                  </a:lnTo>
                  <a:cubicBezTo>
                    <a:pt x="0" y="58830"/>
                    <a:pt x="8435" y="38465"/>
                    <a:pt x="23450" y="23450"/>
                  </a:cubicBezTo>
                  <a:cubicBezTo>
                    <a:pt x="38465" y="8435"/>
                    <a:pt x="58830" y="0"/>
                    <a:pt x="8006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104775"/>
              <a:ext cx="812800" cy="264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99"/>
                </a:lnSpc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6" name="Group 46"/>
          <p:cNvGrpSpPr>
            <a:grpSpLocks noChangeAspect="1"/>
          </p:cNvGrpSpPr>
          <p:nvPr/>
        </p:nvGrpSpPr>
        <p:grpSpPr>
          <a:xfrm>
            <a:off x="431034" y="167207"/>
            <a:ext cx="1944807" cy="1887679"/>
            <a:chOff x="-23042" y="66269"/>
            <a:chExt cx="6542160" cy="6349987"/>
          </a:xfrm>
        </p:grpSpPr>
        <p:sp>
          <p:nvSpPr>
            <p:cNvPr id="47" name="Freeform 47"/>
            <p:cNvSpPr/>
            <p:nvPr/>
          </p:nvSpPr>
          <p:spPr>
            <a:xfrm flipH="1">
              <a:off x="-23042" y="119184"/>
              <a:ext cx="6542160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-38962" t="-5839" r="-16714" b="-101801"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3" name="TextBox 53"/>
          <p:cNvSpPr txBox="1"/>
          <p:nvPr/>
        </p:nvSpPr>
        <p:spPr>
          <a:xfrm>
            <a:off x="3466329" y="2173302"/>
            <a:ext cx="1250326" cy="292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ABOUT ME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988426" y="2589373"/>
            <a:ext cx="4396527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“I seek to apply my skills in design, planning and supervision to engineering projects. I aim to achieve professional development by implementing innovative and sustainable projects that meet customer needs and contribute to improving infrastructure and society. I want to work within a cooperative team that enhances my capabilities and helps me gain new experiences and develop my professional path.”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46862" y="2289006"/>
            <a:ext cx="1321953" cy="292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 dirty="0">
                <a:solidFill>
                  <a:srgbClr val="072E6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41791" y="2863359"/>
            <a:ext cx="1556542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en-US" sz="11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+20 106 900 7087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46696" y="3181515"/>
            <a:ext cx="1701593" cy="17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9"/>
              </a:lnSpc>
            </a:pPr>
            <a:r>
              <a:rPr lang="en-US" sz="1099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Tanta City - Egypt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85377" y="3853536"/>
            <a:ext cx="2109728" cy="292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 dirty="0">
                <a:solidFill>
                  <a:srgbClr val="072E6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 DATA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37076" y="4385081"/>
            <a:ext cx="2325041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Date of birth: April 10, 1993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Marital status: Married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Military service: completed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Egyptian nationality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017256" y="387226"/>
            <a:ext cx="436769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AHMED KAMAL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3004255" y="1123344"/>
            <a:ext cx="43904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CIVIL ENGINEER</a:t>
            </a:r>
          </a:p>
        </p:txBody>
      </p:sp>
      <p:sp>
        <p:nvSpPr>
          <p:cNvPr id="81" name="Freeform 81"/>
          <p:cNvSpPr/>
          <p:nvPr/>
        </p:nvSpPr>
        <p:spPr>
          <a:xfrm>
            <a:off x="409250" y="3172489"/>
            <a:ext cx="169847" cy="216240"/>
          </a:xfrm>
          <a:custGeom>
            <a:avLst/>
            <a:gdLst/>
            <a:ahLst/>
            <a:cxnLst/>
            <a:rect l="l" t="t" r="r" b="b"/>
            <a:pathLst>
              <a:path w="169847" h="216240">
                <a:moveTo>
                  <a:pt x="0" y="0"/>
                </a:moveTo>
                <a:lnTo>
                  <a:pt x="169846" y="0"/>
                </a:lnTo>
                <a:lnTo>
                  <a:pt x="169846" y="216240"/>
                </a:lnTo>
                <a:lnTo>
                  <a:pt x="0" y="2162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42" name="Group 37">
            <a:extLst>
              <a:ext uri="{FF2B5EF4-FFF2-40B4-BE49-F238E27FC236}">
                <a16:creationId xmlns:a16="http://schemas.microsoft.com/office/drawing/2014/main" id="{0544A362-72BE-E39F-4E22-9ECB3BB1737F}"/>
              </a:ext>
            </a:extLst>
          </p:cNvPr>
          <p:cNvGrpSpPr/>
          <p:nvPr/>
        </p:nvGrpSpPr>
        <p:grpSpPr>
          <a:xfrm>
            <a:off x="169170" y="5082048"/>
            <a:ext cx="2268000" cy="446815"/>
            <a:chOff x="0" y="0"/>
            <a:chExt cx="812800" cy="160129"/>
          </a:xfrm>
        </p:grpSpPr>
        <p:sp>
          <p:nvSpPr>
            <p:cNvPr id="143" name="Freeform 38">
              <a:extLst>
                <a:ext uri="{FF2B5EF4-FFF2-40B4-BE49-F238E27FC236}">
                  <a16:creationId xmlns:a16="http://schemas.microsoft.com/office/drawing/2014/main" id="{8B7F1E66-83BE-8366-1BE5-2F5D05AB5741}"/>
                </a:ext>
              </a:extLst>
            </p:cNvPr>
            <p:cNvSpPr/>
            <p:nvPr/>
          </p:nvSpPr>
          <p:spPr>
            <a:xfrm>
              <a:off x="0" y="0"/>
              <a:ext cx="812800" cy="160129"/>
            </a:xfrm>
            <a:custGeom>
              <a:avLst/>
              <a:gdLst/>
              <a:ahLst/>
              <a:cxnLst/>
              <a:rect l="l" t="t" r="r" b="b"/>
              <a:pathLst>
                <a:path w="812800" h="160129">
                  <a:moveTo>
                    <a:pt x="80064" y="0"/>
                  </a:moveTo>
                  <a:lnTo>
                    <a:pt x="732736" y="0"/>
                  </a:lnTo>
                  <a:cubicBezTo>
                    <a:pt x="753970" y="0"/>
                    <a:pt x="774335" y="8435"/>
                    <a:pt x="789350" y="23450"/>
                  </a:cubicBezTo>
                  <a:cubicBezTo>
                    <a:pt x="804365" y="38465"/>
                    <a:pt x="812800" y="58830"/>
                    <a:pt x="812800" y="80064"/>
                  </a:cubicBezTo>
                  <a:lnTo>
                    <a:pt x="812800" y="80064"/>
                  </a:lnTo>
                  <a:cubicBezTo>
                    <a:pt x="812800" y="101299"/>
                    <a:pt x="804365" y="121663"/>
                    <a:pt x="789350" y="136678"/>
                  </a:cubicBezTo>
                  <a:cubicBezTo>
                    <a:pt x="774335" y="151693"/>
                    <a:pt x="753970" y="160129"/>
                    <a:pt x="732736" y="160129"/>
                  </a:cubicBezTo>
                  <a:lnTo>
                    <a:pt x="80064" y="160129"/>
                  </a:lnTo>
                  <a:cubicBezTo>
                    <a:pt x="58830" y="160129"/>
                    <a:pt x="38465" y="151693"/>
                    <a:pt x="23450" y="136678"/>
                  </a:cubicBezTo>
                  <a:cubicBezTo>
                    <a:pt x="8435" y="121663"/>
                    <a:pt x="0" y="101299"/>
                    <a:pt x="0" y="80064"/>
                  </a:cubicBezTo>
                  <a:lnTo>
                    <a:pt x="0" y="80064"/>
                  </a:lnTo>
                  <a:cubicBezTo>
                    <a:pt x="0" y="58830"/>
                    <a:pt x="8435" y="38465"/>
                    <a:pt x="23450" y="23450"/>
                  </a:cubicBezTo>
                  <a:cubicBezTo>
                    <a:pt x="38465" y="8435"/>
                    <a:pt x="58830" y="0"/>
                    <a:pt x="8006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4" name="TextBox 39">
              <a:extLst>
                <a:ext uri="{FF2B5EF4-FFF2-40B4-BE49-F238E27FC236}">
                  <a16:creationId xmlns:a16="http://schemas.microsoft.com/office/drawing/2014/main" id="{082C635C-05D1-2C6B-D53F-5BFA143101CD}"/>
                </a:ext>
              </a:extLst>
            </p:cNvPr>
            <p:cNvSpPr txBox="1"/>
            <p:nvPr/>
          </p:nvSpPr>
          <p:spPr>
            <a:xfrm>
              <a:off x="0" y="-104775"/>
              <a:ext cx="812800" cy="264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99"/>
                </a:lnSpc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45" name="TextBox 69">
            <a:extLst>
              <a:ext uri="{FF2B5EF4-FFF2-40B4-BE49-F238E27FC236}">
                <a16:creationId xmlns:a16="http://schemas.microsoft.com/office/drawing/2014/main" id="{BD1D2D11-85BB-EE93-78D7-D3066935BFF6}"/>
              </a:ext>
            </a:extLst>
          </p:cNvPr>
          <p:cNvSpPr txBox="1"/>
          <p:nvPr/>
        </p:nvSpPr>
        <p:spPr>
          <a:xfrm>
            <a:off x="285377" y="5140193"/>
            <a:ext cx="2109728" cy="292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 dirty="0">
                <a:solidFill>
                  <a:srgbClr val="072E6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EDUCATION</a:t>
            </a:r>
          </a:p>
        </p:txBody>
      </p:sp>
      <p:sp>
        <p:nvSpPr>
          <p:cNvPr id="146" name="TextBox 71">
            <a:extLst>
              <a:ext uri="{FF2B5EF4-FFF2-40B4-BE49-F238E27FC236}">
                <a16:creationId xmlns:a16="http://schemas.microsoft.com/office/drawing/2014/main" id="{7B24DAB0-68F8-64E1-0262-E28A3F878798}"/>
              </a:ext>
            </a:extLst>
          </p:cNvPr>
          <p:cNvSpPr txBox="1"/>
          <p:nvPr/>
        </p:nvSpPr>
        <p:spPr>
          <a:xfrm>
            <a:off x="337076" y="5618592"/>
            <a:ext cx="2435899" cy="484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Bachelor’s degree in Civil Engineering, graduation year 2017, Delta University of Science and Technology</a:t>
            </a:r>
          </a:p>
        </p:txBody>
      </p:sp>
      <p:grpSp>
        <p:nvGrpSpPr>
          <p:cNvPr id="147" name="Group 37">
            <a:extLst>
              <a:ext uri="{FF2B5EF4-FFF2-40B4-BE49-F238E27FC236}">
                <a16:creationId xmlns:a16="http://schemas.microsoft.com/office/drawing/2014/main" id="{7FA316E7-64E5-DA06-BD6B-A7B9E236C4E9}"/>
              </a:ext>
            </a:extLst>
          </p:cNvPr>
          <p:cNvGrpSpPr/>
          <p:nvPr/>
        </p:nvGrpSpPr>
        <p:grpSpPr>
          <a:xfrm>
            <a:off x="127105" y="6177055"/>
            <a:ext cx="2268000" cy="446815"/>
            <a:chOff x="0" y="0"/>
            <a:chExt cx="812800" cy="160129"/>
          </a:xfrm>
        </p:grpSpPr>
        <p:sp>
          <p:nvSpPr>
            <p:cNvPr id="148" name="Freeform 38">
              <a:extLst>
                <a:ext uri="{FF2B5EF4-FFF2-40B4-BE49-F238E27FC236}">
                  <a16:creationId xmlns:a16="http://schemas.microsoft.com/office/drawing/2014/main" id="{73EE8E94-538D-D42A-B717-3FB38FA1FE5B}"/>
                </a:ext>
              </a:extLst>
            </p:cNvPr>
            <p:cNvSpPr/>
            <p:nvPr/>
          </p:nvSpPr>
          <p:spPr>
            <a:xfrm>
              <a:off x="0" y="0"/>
              <a:ext cx="812800" cy="160129"/>
            </a:xfrm>
            <a:custGeom>
              <a:avLst/>
              <a:gdLst/>
              <a:ahLst/>
              <a:cxnLst/>
              <a:rect l="l" t="t" r="r" b="b"/>
              <a:pathLst>
                <a:path w="812800" h="160129">
                  <a:moveTo>
                    <a:pt x="80064" y="0"/>
                  </a:moveTo>
                  <a:lnTo>
                    <a:pt x="732736" y="0"/>
                  </a:lnTo>
                  <a:cubicBezTo>
                    <a:pt x="753970" y="0"/>
                    <a:pt x="774335" y="8435"/>
                    <a:pt x="789350" y="23450"/>
                  </a:cubicBezTo>
                  <a:cubicBezTo>
                    <a:pt x="804365" y="38465"/>
                    <a:pt x="812800" y="58830"/>
                    <a:pt x="812800" y="80064"/>
                  </a:cubicBezTo>
                  <a:lnTo>
                    <a:pt x="812800" y="80064"/>
                  </a:lnTo>
                  <a:cubicBezTo>
                    <a:pt x="812800" y="101299"/>
                    <a:pt x="804365" y="121663"/>
                    <a:pt x="789350" y="136678"/>
                  </a:cubicBezTo>
                  <a:cubicBezTo>
                    <a:pt x="774335" y="151693"/>
                    <a:pt x="753970" y="160129"/>
                    <a:pt x="732736" y="160129"/>
                  </a:cubicBezTo>
                  <a:lnTo>
                    <a:pt x="80064" y="160129"/>
                  </a:lnTo>
                  <a:cubicBezTo>
                    <a:pt x="58830" y="160129"/>
                    <a:pt x="38465" y="151693"/>
                    <a:pt x="23450" y="136678"/>
                  </a:cubicBezTo>
                  <a:cubicBezTo>
                    <a:pt x="8435" y="121663"/>
                    <a:pt x="0" y="101299"/>
                    <a:pt x="0" y="80064"/>
                  </a:cubicBezTo>
                  <a:lnTo>
                    <a:pt x="0" y="80064"/>
                  </a:lnTo>
                  <a:cubicBezTo>
                    <a:pt x="0" y="58830"/>
                    <a:pt x="8435" y="38465"/>
                    <a:pt x="23450" y="23450"/>
                  </a:cubicBezTo>
                  <a:cubicBezTo>
                    <a:pt x="38465" y="8435"/>
                    <a:pt x="58830" y="0"/>
                    <a:pt x="8006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9" name="TextBox 39">
              <a:extLst>
                <a:ext uri="{FF2B5EF4-FFF2-40B4-BE49-F238E27FC236}">
                  <a16:creationId xmlns:a16="http://schemas.microsoft.com/office/drawing/2014/main" id="{7E8BD835-347A-DC45-3CB0-EE58A5E8CF0B}"/>
                </a:ext>
              </a:extLst>
            </p:cNvPr>
            <p:cNvSpPr txBox="1"/>
            <p:nvPr/>
          </p:nvSpPr>
          <p:spPr>
            <a:xfrm>
              <a:off x="0" y="-104775"/>
              <a:ext cx="812800" cy="264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99"/>
                </a:lnSpc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0" name="TextBox 69">
            <a:extLst>
              <a:ext uri="{FF2B5EF4-FFF2-40B4-BE49-F238E27FC236}">
                <a16:creationId xmlns:a16="http://schemas.microsoft.com/office/drawing/2014/main" id="{B1F1EC66-CEB8-138F-1A54-9E026999A789}"/>
              </a:ext>
            </a:extLst>
          </p:cNvPr>
          <p:cNvSpPr txBox="1"/>
          <p:nvPr/>
        </p:nvSpPr>
        <p:spPr>
          <a:xfrm>
            <a:off x="243312" y="6235200"/>
            <a:ext cx="2109728" cy="292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 dirty="0">
                <a:solidFill>
                  <a:srgbClr val="072E6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 SKILLS</a:t>
            </a:r>
          </a:p>
        </p:txBody>
      </p:sp>
      <p:sp>
        <p:nvSpPr>
          <p:cNvPr id="151" name="TextBox 71">
            <a:extLst>
              <a:ext uri="{FF2B5EF4-FFF2-40B4-BE49-F238E27FC236}">
                <a16:creationId xmlns:a16="http://schemas.microsoft.com/office/drawing/2014/main" id="{C8D6F611-4E6D-315E-ACFA-1642AD0C2B67}"/>
              </a:ext>
            </a:extLst>
          </p:cNvPr>
          <p:cNvSpPr txBox="1"/>
          <p:nvPr/>
        </p:nvSpPr>
        <p:spPr>
          <a:xfrm>
            <a:off x="292688" y="6697585"/>
            <a:ext cx="2579894" cy="2100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Ability to work under pressure.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Ability to communicate clearly and tactfully.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Ability to deal friendly.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Ability to manage time better.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Courtesy and professional ethics.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Adaptability.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ability to search for solutions to problems.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Deal flexibly.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Punctuality.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Self development.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Good appearance and behavior.</a:t>
            </a:r>
          </a:p>
        </p:txBody>
      </p:sp>
      <p:grpSp>
        <p:nvGrpSpPr>
          <p:cNvPr id="152" name="Group 37">
            <a:extLst>
              <a:ext uri="{FF2B5EF4-FFF2-40B4-BE49-F238E27FC236}">
                <a16:creationId xmlns:a16="http://schemas.microsoft.com/office/drawing/2014/main" id="{0A62C05A-053D-3238-7B0C-8DA03C56EF76}"/>
              </a:ext>
            </a:extLst>
          </p:cNvPr>
          <p:cNvGrpSpPr/>
          <p:nvPr/>
        </p:nvGrpSpPr>
        <p:grpSpPr>
          <a:xfrm>
            <a:off x="127105" y="8788155"/>
            <a:ext cx="2268000" cy="446815"/>
            <a:chOff x="0" y="0"/>
            <a:chExt cx="812800" cy="160129"/>
          </a:xfrm>
        </p:grpSpPr>
        <p:sp>
          <p:nvSpPr>
            <p:cNvPr id="153" name="Freeform 38">
              <a:extLst>
                <a:ext uri="{FF2B5EF4-FFF2-40B4-BE49-F238E27FC236}">
                  <a16:creationId xmlns:a16="http://schemas.microsoft.com/office/drawing/2014/main" id="{151D7AC6-4D0B-5500-5CB5-CA414799AC97}"/>
                </a:ext>
              </a:extLst>
            </p:cNvPr>
            <p:cNvSpPr/>
            <p:nvPr/>
          </p:nvSpPr>
          <p:spPr>
            <a:xfrm>
              <a:off x="0" y="0"/>
              <a:ext cx="812800" cy="160129"/>
            </a:xfrm>
            <a:custGeom>
              <a:avLst/>
              <a:gdLst/>
              <a:ahLst/>
              <a:cxnLst/>
              <a:rect l="l" t="t" r="r" b="b"/>
              <a:pathLst>
                <a:path w="812800" h="160129">
                  <a:moveTo>
                    <a:pt x="80064" y="0"/>
                  </a:moveTo>
                  <a:lnTo>
                    <a:pt x="732736" y="0"/>
                  </a:lnTo>
                  <a:cubicBezTo>
                    <a:pt x="753970" y="0"/>
                    <a:pt x="774335" y="8435"/>
                    <a:pt x="789350" y="23450"/>
                  </a:cubicBezTo>
                  <a:cubicBezTo>
                    <a:pt x="804365" y="38465"/>
                    <a:pt x="812800" y="58830"/>
                    <a:pt x="812800" y="80064"/>
                  </a:cubicBezTo>
                  <a:lnTo>
                    <a:pt x="812800" y="80064"/>
                  </a:lnTo>
                  <a:cubicBezTo>
                    <a:pt x="812800" y="101299"/>
                    <a:pt x="804365" y="121663"/>
                    <a:pt x="789350" y="136678"/>
                  </a:cubicBezTo>
                  <a:cubicBezTo>
                    <a:pt x="774335" y="151693"/>
                    <a:pt x="753970" y="160129"/>
                    <a:pt x="732736" y="160129"/>
                  </a:cubicBezTo>
                  <a:lnTo>
                    <a:pt x="80064" y="160129"/>
                  </a:lnTo>
                  <a:cubicBezTo>
                    <a:pt x="58830" y="160129"/>
                    <a:pt x="38465" y="151693"/>
                    <a:pt x="23450" y="136678"/>
                  </a:cubicBezTo>
                  <a:cubicBezTo>
                    <a:pt x="8435" y="121663"/>
                    <a:pt x="0" y="101299"/>
                    <a:pt x="0" y="80064"/>
                  </a:cubicBezTo>
                  <a:lnTo>
                    <a:pt x="0" y="80064"/>
                  </a:lnTo>
                  <a:cubicBezTo>
                    <a:pt x="0" y="58830"/>
                    <a:pt x="8435" y="38465"/>
                    <a:pt x="23450" y="23450"/>
                  </a:cubicBezTo>
                  <a:cubicBezTo>
                    <a:pt x="38465" y="8435"/>
                    <a:pt x="58830" y="0"/>
                    <a:pt x="8006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4" name="TextBox 39">
              <a:extLst>
                <a:ext uri="{FF2B5EF4-FFF2-40B4-BE49-F238E27FC236}">
                  <a16:creationId xmlns:a16="http://schemas.microsoft.com/office/drawing/2014/main" id="{6815AD20-A7F8-19BA-8643-378F0AB13CFB}"/>
                </a:ext>
              </a:extLst>
            </p:cNvPr>
            <p:cNvSpPr txBox="1"/>
            <p:nvPr/>
          </p:nvSpPr>
          <p:spPr>
            <a:xfrm>
              <a:off x="0" y="-104775"/>
              <a:ext cx="812800" cy="264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99"/>
                </a:lnSpc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5" name="TextBox 69">
            <a:extLst>
              <a:ext uri="{FF2B5EF4-FFF2-40B4-BE49-F238E27FC236}">
                <a16:creationId xmlns:a16="http://schemas.microsoft.com/office/drawing/2014/main" id="{2FB9F96A-D2F4-D421-DF48-2496586CE4B5}"/>
              </a:ext>
            </a:extLst>
          </p:cNvPr>
          <p:cNvSpPr txBox="1"/>
          <p:nvPr/>
        </p:nvSpPr>
        <p:spPr>
          <a:xfrm>
            <a:off x="243312" y="8846300"/>
            <a:ext cx="2109728" cy="292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1" dirty="0">
                <a:solidFill>
                  <a:srgbClr val="072E6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COURSES</a:t>
            </a:r>
          </a:p>
        </p:txBody>
      </p:sp>
      <p:sp>
        <p:nvSpPr>
          <p:cNvPr id="156" name="TextBox 71">
            <a:extLst>
              <a:ext uri="{FF2B5EF4-FFF2-40B4-BE49-F238E27FC236}">
                <a16:creationId xmlns:a16="http://schemas.microsoft.com/office/drawing/2014/main" id="{FDA275A0-872A-3325-C1CC-DC0588A5D024}"/>
              </a:ext>
            </a:extLst>
          </p:cNvPr>
          <p:cNvSpPr txBox="1"/>
          <p:nvPr/>
        </p:nvSpPr>
        <p:spPr>
          <a:xfrm>
            <a:off x="285377" y="9319898"/>
            <a:ext cx="2435899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Implementation and qualification course for a civil engineer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 course from the British International Institute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AutoCAD course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SAP course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ETAPS course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spc="-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ICDL course</a:t>
            </a:r>
          </a:p>
        </p:txBody>
      </p:sp>
      <p:grpSp>
        <p:nvGrpSpPr>
          <p:cNvPr id="157" name="Group 28">
            <a:extLst>
              <a:ext uri="{FF2B5EF4-FFF2-40B4-BE49-F238E27FC236}">
                <a16:creationId xmlns:a16="http://schemas.microsoft.com/office/drawing/2014/main" id="{1F2D3855-A54E-643B-107B-6BB47386F982}"/>
              </a:ext>
            </a:extLst>
          </p:cNvPr>
          <p:cNvGrpSpPr/>
          <p:nvPr/>
        </p:nvGrpSpPr>
        <p:grpSpPr>
          <a:xfrm>
            <a:off x="2935270" y="3571983"/>
            <a:ext cx="2268000" cy="446815"/>
            <a:chOff x="0" y="0"/>
            <a:chExt cx="812800" cy="160129"/>
          </a:xfrm>
        </p:grpSpPr>
        <p:sp>
          <p:nvSpPr>
            <p:cNvPr id="158" name="Freeform 29">
              <a:extLst>
                <a:ext uri="{FF2B5EF4-FFF2-40B4-BE49-F238E27FC236}">
                  <a16:creationId xmlns:a16="http://schemas.microsoft.com/office/drawing/2014/main" id="{34026769-F95B-2BE2-A63A-2D9F3F6B5813}"/>
                </a:ext>
              </a:extLst>
            </p:cNvPr>
            <p:cNvSpPr/>
            <p:nvPr/>
          </p:nvSpPr>
          <p:spPr>
            <a:xfrm>
              <a:off x="0" y="0"/>
              <a:ext cx="812800" cy="160129"/>
            </a:xfrm>
            <a:custGeom>
              <a:avLst/>
              <a:gdLst/>
              <a:ahLst/>
              <a:cxnLst/>
              <a:rect l="l" t="t" r="r" b="b"/>
              <a:pathLst>
                <a:path w="812800" h="160129">
                  <a:moveTo>
                    <a:pt x="80064" y="0"/>
                  </a:moveTo>
                  <a:lnTo>
                    <a:pt x="732736" y="0"/>
                  </a:lnTo>
                  <a:cubicBezTo>
                    <a:pt x="753970" y="0"/>
                    <a:pt x="774335" y="8435"/>
                    <a:pt x="789350" y="23450"/>
                  </a:cubicBezTo>
                  <a:cubicBezTo>
                    <a:pt x="804365" y="38465"/>
                    <a:pt x="812800" y="58830"/>
                    <a:pt x="812800" y="80064"/>
                  </a:cubicBezTo>
                  <a:lnTo>
                    <a:pt x="812800" y="80064"/>
                  </a:lnTo>
                  <a:cubicBezTo>
                    <a:pt x="812800" y="101299"/>
                    <a:pt x="804365" y="121663"/>
                    <a:pt x="789350" y="136678"/>
                  </a:cubicBezTo>
                  <a:cubicBezTo>
                    <a:pt x="774335" y="151693"/>
                    <a:pt x="753970" y="160129"/>
                    <a:pt x="732736" y="160129"/>
                  </a:cubicBezTo>
                  <a:lnTo>
                    <a:pt x="80064" y="160129"/>
                  </a:lnTo>
                  <a:cubicBezTo>
                    <a:pt x="58830" y="160129"/>
                    <a:pt x="38465" y="151693"/>
                    <a:pt x="23450" y="136678"/>
                  </a:cubicBezTo>
                  <a:cubicBezTo>
                    <a:pt x="8435" y="121663"/>
                    <a:pt x="0" y="101299"/>
                    <a:pt x="0" y="80064"/>
                  </a:cubicBezTo>
                  <a:lnTo>
                    <a:pt x="0" y="80064"/>
                  </a:lnTo>
                  <a:cubicBezTo>
                    <a:pt x="0" y="58830"/>
                    <a:pt x="8435" y="38465"/>
                    <a:pt x="23450" y="23450"/>
                  </a:cubicBezTo>
                  <a:cubicBezTo>
                    <a:pt x="38465" y="8435"/>
                    <a:pt x="58830" y="0"/>
                    <a:pt x="80064" y="0"/>
                  </a:cubicBezTo>
                  <a:close/>
                </a:path>
              </a:pathLst>
            </a:custGeom>
            <a:solidFill>
              <a:srgbClr val="072E62"/>
            </a:solidFill>
          </p:spPr>
        </p:sp>
        <p:sp>
          <p:nvSpPr>
            <p:cNvPr id="159" name="TextBox 30">
              <a:extLst>
                <a:ext uri="{FF2B5EF4-FFF2-40B4-BE49-F238E27FC236}">
                  <a16:creationId xmlns:a16="http://schemas.microsoft.com/office/drawing/2014/main" id="{C3016985-BCC2-F650-2BA7-9477BDC14176}"/>
                </a:ext>
              </a:extLst>
            </p:cNvPr>
            <p:cNvSpPr txBox="1"/>
            <p:nvPr/>
          </p:nvSpPr>
          <p:spPr>
            <a:xfrm>
              <a:off x="0" y="-104775"/>
              <a:ext cx="812800" cy="264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99"/>
                </a:lnSpc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0" name="TextBox 53">
            <a:extLst>
              <a:ext uri="{FF2B5EF4-FFF2-40B4-BE49-F238E27FC236}">
                <a16:creationId xmlns:a16="http://schemas.microsoft.com/office/drawing/2014/main" id="{2E0D2D18-631A-24A0-121B-AD5D55B56432}"/>
              </a:ext>
            </a:extLst>
          </p:cNvPr>
          <p:cNvSpPr txBox="1"/>
          <p:nvPr/>
        </p:nvSpPr>
        <p:spPr>
          <a:xfrm>
            <a:off x="3448868" y="3627240"/>
            <a:ext cx="1512003" cy="292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EXPERIENCES</a:t>
            </a:r>
          </a:p>
        </p:txBody>
      </p:sp>
      <p:sp>
        <p:nvSpPr>
          <p:cNvPr id="161" name="TextBox 54">
            <a:extLst>
              <a:ext uri="{FF2B5EF4-FFF2-40B4-BE49-F238E27FC236}">
                <a16:creationId xmlns:a16="http://schemas.microsoft.com/office/drawing/2014/main" id="{A340313F-0CD8-5F3F-6D8D-ECF2BF7F9D43}"/>
              </a:ext>
            </a:extLst>
          </p:cNvPr>
          <p:cNvSpPr txBox="1"/>
          <p:nvPr/>
        </p:nvSpPr>
        <p:spPr>
          <a:xfrm>
            <a:off x="2943406" y="4079173"/>
            <a:ext cx="4519728" cy="3070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Implementation and finishing work for Tanta General Hospital as an executive director at Salah Ismail General Contracting Company from April 2023 until now.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Executive engineer in the construction and reconstruction of Nour City with Talaat Mostafa Group from December 2022 to March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Integrated restoration and efficiency work in </a:t>
            </a:r>
            <a:r>
              <a:rPr lang="en-US" sz="105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Madinaty</a:t>
            </a: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restoration of a factory in Badr City from October 2021 to November 2022.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administrative capital in the Celia Compound, Talaat Mostafa Group, I work with Horus General Contracting Company as an executive director in concrete and finishing works.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Water and irrigation networks work at </a:t>
            </a:r>
            <a:r>
              <a:rPr lang="en-US" sz="105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Darak</a:t>
            </a: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General Contracting Company in New Mansoura City from January 2020 to October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Concrete, restoration and finishing works at Al </a:t>
            </a:r>
            <a:r>
              <a:rPr lang="en-US" sz="105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Amriya</a:t>
            </a: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Petroleum Company from December 2018 to January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Restoration work at the Faculty of Engineering and Faculty of Commerce at Mansoura University by New Mix Trading and Contracting Company from July 2017 to October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trained at New Damietta University in 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trained at the </a:t>
            </a:r>
            <a:r>
              <a:rPr lang="en-US" sz="105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Qalin</a:t>
            </a: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Water Station in </a:t>
            </a:r>
            <a:r>
              <a:rPr lang="en-US" sz="105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Kafr</a:t>
            </a: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El-Sheikh Governorate in 2015</a:t>
            </a:r>
          </a:p>
        </p:txBody>
      </p:sp>
      <p:sp>
        <p:nvSpPr>
          <p:cNvPr id="8" name="TextBox 68">
            <a:extLst>
              <a:ext uri="{FF2B5EF4-FFF2-40B4-BE49-F238E27FC236}">
                <a16:creationId xmlns:a16="http://schemas.microsoft.com/office/drawing/2014/main" id="{114DF831-B45F-D46C-0727-FF45A10D37F9}"/>
              </a:ext>
            </a:extLst>
          </p:cNvPr>
          <p:cNvSpPr txBox="1"/>
          <p:nvPr/>
        </p:nvSpPr>
        <p:spPr>
          <a:xfrm>
            <a:off x="835415" y="3505716"/>
            <a:ext cx="1826702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fr-CA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Ce.ahmedkamal@gmail.com</a:t>
            </a:r>
            <a:r>
              <a:rPr lang="ar-EG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81" descr="بريد إلكتروني مع تعبئة خالصة">
            <a:extLst>
              <a:ext uri="{FF2B5EF4-FFF2-40B4-BE49-F238E27FC236}">
                <a16:creationId xmlns:a16="http://schemas.microsoft.com/office/drawing/2014/main" id="{B57B329C-F6DF-2FDB-4D91-A37A47A1C4A4}"/>
              </a:ext>
            </a:extLst>
          </p:cNvPr>
          <p:cNvSpPr/>
          <p:nvPr/>
        </p:nvSpPr>
        <p:spPr>
          <a:xfrm>
            <a:off x="397969" y="3496690"/>
            <a:ext cx="228792" cy="216240"/>
          </a:xfrm>
          <a:custGeom>
            <a:avLst/>
            <a:gdLst/>
            <a:ahLst/>
            <a:cxnLst/>
            <a:rect l="l" t="t" r="r" b="b"/>
            <a:pathLst>
              <a:path w="169847" h="216240">
                <a:moveTo>
                  <a:pt x="0" y="0"/>
                </a:moveTo>
                <a:lnTo>
                  <a:pt x="169846" y="0"/>
                </a:lnTo>
                <a:lnTo>
                  <a:pt x="169846" y="216240"/>
                </a:lnTo>
                <a:lnTo>
                  <a:pt x="0" y="21624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28">
            <a:extLst>
              <a:ext uri="{FF2B5EF4-FFF2-40B4-BE49-F238E27FC236}">
                <a16:creationId xmlns:a16="http://schemas.microsoft.com/office/drawing/2014/main" id="{B08EFD15-1966-F730-5DD9-F55587A494BA}"/>
              </a:ext>
            </a:extLst>
          </p:cNvPr>
          <p:cNvGrpSpPr/>
          <p:nvPr/>
        </p:nvGrpSpPr>
        <p:grpSpPr>
          <a:xfrm>
            <a:off x="2891648" y="7140511"/>
            <a:ext cx="2268000" cy="446815"/>
            <a:chOff x="0" y="0"/>
            <a:chExt cx="812800" cy="160129"/>
          </a:xfrm>
        </p:grpSpPr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DC03CD90-6963-9A0C-9CEF-43F931005CE1}"/>
                </a:ext>
              </a:extLst>
            </p:cNvPr>
            <p:cNvSpPr/>
            <p:nvPr/>
          </p:nvSpPr>
          <p:spPr>
            <a:xfrm>
              <a:off x="0" y="0"/>
              <a:ext cx="812800" cy="160129"/>
            </a:xfrm>
            <a:custGeom>
              <a:avLst/>
              <a:gdLst/>
              <a:ahLst/>
              <a:cxnLst/>
              <a:rect l="l" t="t" r="r" b="b"/>
              <a:pathLst>
                <a:path w="812800" h="160129">
                  <a:moveTo>
                    <a:pt x="80064" y="0"/>
                  </a:moveTo>
                  <a:lnTo>
                    <a:pt x="732736" y="0"/>
                  </a:lnTo>
                  <a:cubicBezTo>
                    <a:pt x="753970" y="0"/>
                    <a:pt x="774335" y="8435"/>
                    <a:pt x="789350" y="23450"/>
                  </a:cubicBezTo>
                  <a:cubicBezTo>
                    <a:pt x="804365" y="38465"/>
                    <a:pt x="812800" y="58830"/>
                    <a:pt x="812800" y="80064"/>
                  </a:cubicBezTo>
                  <a:lnTo>
                    <a:pt x="812800" y="80064"/>
                  </a:lnTo>
                  <a:cubicBezTo>
                    <a:pt x="812800" y="101299"/>
                    <a:pt x="804365" y="121663"/>
                    <a:pt x="789350" y="136678"/>
                  </a:cubicBezTo>
                  <a:cubicBezTo>
                    <a:pt x="774335" y="151693"/>
                    <a:pt x="753970" y="160129"/>
                    <a:pt x="732736" y="160129"/>
                  </a:cubicBezTo>
                  <a:lnTo>
                    <a:pt x="80064" y="160129"/>
                  </a:lnTo>
                  <a:cubicBezTo>
                    <a:pt x="58830" y="160129"/>
                    <a:pt x="38465" y="151693"/>
                    <a:pt x="23450" y="136678"/>
                  </a:cubicBezTo>
                  <a:cubicBezTo>
                    <a:pt x="8435" y="121663"/>
                    <a:pt x="0" y="101299"/>
                    <a:pt x="0" y="80064"/>
                  </a:cubicBezTo>
                  <a:lnTo>
                    <a:pt x="0" y="80064"/>
                  </a:lnTo>
                  <a:cubicBezTo>
                    <a:pt x="0" y="58830"/>
                    <a:pt x="8435" y="38465"/>
                    <a:pt x="23450" y="23450"/>
                  </a:cubicBezTo>
                  <a:cubicBezTo>
                    <a:pt x="38465" y="8435"/>
                    <a:pt x="58830" y="0"/>
                    <a:pt x="80064" y="0"/>
                  </a:cubicBezTo>
                  <a:close/>
                </a:path>
              </a:pathLst>
            </a:custGeom>
            <a:solidFill>
              <a:srgbClr val="072E62"/>
            </a:solidFill>
          </p:spPr>
        </p:sp>
        <p:sp>
          <p:nvSpPr>
            <p:cNvPr id="12" name="TextBox 30">
              <a:extLst>
                <a:ext uri="{FF2B5EF4-FFF2-40B4-BE49-F238E27FC236}">
                  <a16:creationId xmlns:a16="http://schemas.microsoft.com/office/drawing/2014/main" id="{10B576E1-4F8F-1380-0346-43BF5F412A06}"/>
                </a:ext>
              </a:extLst>
            </p:cNvPr>
            <p:cNvSpPr txBox="1"/>
            <p:nvPr/>
          </p:nvSpPr>
          <p:spPr>
            <a:xfrm>
              <a:off x="0" y="-104775"/>
              <a:ext cx="812800" cy="264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99"/>
                </a:lnSpc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TextBox 53">
            <a:extLst>
              <a:ext uri="{FF2B5EF4-FFF2-40B4-BE49-F238E27FC236}">
                <a16:creationId xmlns:a16="http://schemas.microsoft.com/office/drawing/2014/main" id="{3BB4A297-8407-8815-ADCD-18CAF5479424}"/>
              </a:ext>
            </a:extLst>
          </p:cNvPr>
          <p:cNvSpPr txBox="1"/>
          <p:nvPr/>
        </p:nvSpPr>
        <p:spPr>
          <a:xfrm>
            <a:off x="3261590" y="7200660"/>
            <a:ext cx="1830221" cy="292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EXECUTIVE TASKS</a:t>
            </a:r>
          </a:p>
        </p:txBody>
      </p:sp>
      <p:sp>
        <p:nvSpPr>
          <p:cNvPr id="14" name="TextBox 54">
            <a:extLst>
              <a:ext uri="{FF2B5EF4-FFF2-40B4-BE49-F238E27FC236}">
                <a16:creationId xmlns:a16="http://schemas.microsoft.com/office/drawing/2014/main" id="{CB3C9931-4C61-F280-0085-6B3AC855954E}"/>
              </a:ext>
            </a:extLst>
          </p:cNvPr>
          <p:cNvSpPr txBox="1"/>
          <p:nvPr/>
        </p:nvSpPr>
        <p:spPr>
          <a:xfrm>
            <a:off x="2937056" y="7701627"/>
            <a:ext cx="4519728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Estimating costs, preparing budgets, and controlling expenses to ensure that the costs allocated to the project are not exceeded.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and supervise the implementation of projects from start to finish, ensuring that they are completed according to the specified schedule and budget.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Study and analyze sites to determine their suitability for construction projects, taking into account factors such as soil, water and the environment.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Prepare detailed reports on project progress, including costs, schedule, and quality of 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Monitor work on construction sites to ensure compliance with engineering, quality and safety specifications and standards.</a:t>
            </a:r>
          </a:p>
        </p:txBody>
      </p:sp>
      <p:grpSp>
        <p:nvGrpSpPr>
          <p:cNvPr id="21" name="Group 28">
            <a:extLst>
              <a:ext uri="{FF2B5EF4-FFF2-40B4-BE49-F238E27FC236}">
                <a16:creationId xmlns:a16="http://schemas.microsoft.com/office/drawing/2014/main" id="{786AEA96-6E2D-2F7C-4154-D1F322046249}"/>
              </a:ext>
            </a:extLst>
          </p:cNvPr>
          <p:cNvGrpSpPr/>
          <p:nvPr/>
        </p:nvGrpSpPr>
        <p:grpSpPr>
          <a:xfrm>
            <a:off x="2945515" y="9644791"/>
            <a:ext cx="2268000" cy="446815"/>
            <a:chOff x="0" y="0"/>
            <a:chExt cx="812800" cy="160129"/>
          </a:xfrm>
        </p:grpSpPr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1D0BA409-DA4B-E912-38D8-454E24D06EC2}"/>
                </a:ext>
              </a:extLst>
            </p:cNvPr>
            <p:cNvSpPr/>
            <p:nvPr/>
          </p:nvSpPr>
          <p:spPr>
            <a:xfrm>
              <a:off x="0" y="0"/>
              <a:ext cx="812800" cy="160129"/>
            </a:xfrm>
            <a:custGeom>
              <a:avLst/>
              <a:gdLst/>
              <a:ahLst/>
              <a:cxnLst/>
              <a:rect l="l" t="t" r="r" b="b"/>
              <a:pathLst>
                <a:path w="812800" h="160129">
                  <a:moveTo>
                    <a:pt x="80064" y="0"/>
                  </a:moveTo>
                  <a:lnTo>
                    <a:pt x="732736" y="0"/>
                  </a:lnTo>
                  <a:cubicBezTo>
                    <a:pt x="753970" y="0"/>
                    <a:pt x="774335" y="8435"/>
                    <a:pt x="789350" y="23450"/>
                  </a:cubicBezTo>
                  <a:cubicBezTo>
                    <a:pt x="804365" y="38465"/>
                    <a:pt x="812800" y="58830"/>
                    <a:pt x="812800" y="80064"/>
                  </a:cubicBezTo>
                  <a:lnTo>
                    <a:pt x="812800" y="80064"/>
                  </a:lnTo>
                  <a:cubicBezTo>
                    <a:pt x="812800" y="101299"/>
                    <a:pt x="804365" y="121663"/>
                    <a:pt x="789350" y="136678"/>
                  </a:cubicBezTo>
                  <a:cubicBezTo>
                    <a:pt x="774335" y="151693"/>
                    <a:pt x="753970" y="160129"/>
                    <a:pt x="732736" y="160129"/>
                  </a:cubicBezTo>
                  <a:lnTo>
                    <a:pt x="80064" y="160129"/>
                  </a:lnTo>
                  <a:cubicBezTo>
                    <a:pt x="58830" y="160129"/>
                    <a:pt x="38465" y="151693"/>
                    <a:pt x="23450" y="136678"/>
                  </a:cubicBezTo>
                  <a:cubicBezTo>
                    <a:pt x="8435" y="121663"/>
                    <a:pt x="0" y="101299"/>
                    <a:pt x="0" y="80064"/>
                  </a:cubicBezTo>
                  <a:lnTo>
                    <a:pt x="0" y="80064"/>
                  </a:lnTo>
                  <a:cubicBezTo>
                    <a:pt x="0" y="58830"/>
                    <a:pt x="8435" y="38465"/>
                    <a:pt x="23450" y="23450"/>
                  </a:cubicBezTo>
                  <a:cubicBezTo>
                    <a:pt x="38465" y="8435"/>
                    <a:pt x="58830" y="0"/>
                    <a:pt x="80064" y="0"/>
                  </a:cubicBezTo>
                  <a:close/>
                </a:path>
              </a:pathLst>
            </a:custGeom>
            <a:solidFill>
              <a:srgbClr val="072E62"/>
            </a:solidFill>
          </p:spPr>
        </p:sp>
        <p:sp>
          <p:nvSpPr>
            <p:cNvPr id="23" name="TextBox 30">
              <a:extLst>
                <a:ext uri="{FF2B5EF4-FFF2-40B4-BE49-F238E27FC236}">
                  <a16:creationId xmlns:a16="http://schemas.microsoft.com/office/drawing/2014/main" id="{B9176BE3-5097-1431-66EB-1DD74BF58C7F}"/>
                </a:ext>
              </a:extLst>
            </p:cNvPr>
            <p:cNvSpPr txBox="1"/>
            <p:nvPr/>
          </p:nvSpPr>
          <p:spPr>
            <a:xfrm>
              <a:off x="0" y="-104775"/>
              <a:ext cx="812800" cy="264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99"/>
                </a:lnSpc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4" name="TextBox 53">
            <a:extLst>
              <a:ext uri="{FF2B5EF4-FFF2-40B4-BE49-F238E27FC236}">
                <a16:creationId xmlns:a16="http://schemas.microsoft.com/office/drawing/2014/main" id="{FCF3012E-0A9F-0879-2B8D-29705452BC65}"/>
              </a:ext>
            </a:extLst>
          </p:cNvPr>
          <p:cNvSpPr txBox="1"/>
          <p:nvPr/>
        </p:nvSpPr>
        <p:spPr>
          <a:xfrm>
            <a:off x="3315457" y="9704940"/>
            <a:ext cx="1830221" cy="292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LANGUAGES</a:t>
            </a:r>
          </a:p>
        </p:txBody>
      </p:sp>
      <p:sp>
        <p:nvSpPr>
          <p:cNvPr id="31" name="TextBox 54">
            <a:extLst>
              <a:ext uri="{FF2B5EF4-FFF2-40B4-BE49-F238E27FC236}">
                <a16:creationId xmlns:a16="http://schemas.microsoft.com/office/drawing/2014/main" id="{345DFE77-C7A5-644B-8725-27FB094DBFCE}"/>
              </a:ext>
            </a:extLst>
          </p:cNvPr>
          <p:cNvSpPr txBox="1"/>
          <p:nvPr/>
        </p:nvSpPr>
        <p:spPr>
          <a:xfrm>
            <a:off x="2990923" y="10205907"/>
            <a:ext cx="4519728" cy="323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Arabic: mother tongue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English: good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502</Words>
  <Application>Microsoft Office PowerPoint</Application>
  <PresentationFormat>مخصص</PresentationFormat>
  <Paragraphs>53</Paragraphs>
  <Slides>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5" baseType="lpstr">
      <vt:lpstr>Calibri</vt:lpstr>
      <vt:lpstr>Segoe UI</vt:lpstr>
      <vt:lpstr>Arial</vt:lpstr>
      <vt:lpstr>Office Theme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Simple Professional Curriculum Vitae Resume</dc:title>
  <cp:lastModifiedBy>MARIMMAGDY22112004@outlook.com</cp:lastModifiedBy>
  <cp:revision>4</cp:revision>
  <dcterms:created xsi:type="dcterms:W3CDTF">2006-08-16T00:00:00Z</dcterms:created>
  <dcterms:modified xsi:type="dcterms:W3CDTF">2024-07-16T07:33:28Z</dcterms:modified>
  <dc:identifier>DAGJRzo2a2Y</dc:identifier>
</cp:coreProperties>
</file>